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1044" r:id="rId4"/>
    <p:sldId id="1042" r:id="rId5"/>
    <p:sldId id="1089" r:id="rId6"/>
    <p:sldId id="1055" r:id="rId7"/>
    <p:sldId id="1057" r:id="rId8"/>
    <p:sldId id="1058" r:id="rId9"/>
    <p:sldId id="1059" r:id="rId10"/>
    <p:sldId id="1060" r:id="rId11"/>
    <p:sldId id="286" r:id="rId12"/>
    <p:sldId id="1062" r:id="rId13"/>
    <p:sldId id="1063" r:id="rId14"/>
    <p:sldId id="1068" r:id="rId15"/>
    <p:sldId id="1080" r:id="rId16"/>
    <p:sldId id="1079" r:id="rId17"/>
    <p:sldId id="1081" r:id="rId18"/>
    <p:sldId id="1084" r:id="rId19"/>
    <p:sldId id="1082" r:id="rId20"/>
    <p:sldId id="1083" r:id="rId21"/>
    <p:sldId id="1090" r:id="rId22"/>
    <p:sldId id="1085" r:id="rId23"/>
    <p:sldId id="1086" r:id="rId24"/>
    <p:sldId id="1087" r:id="rId25"/>
    <p:sldId id="1088" r:id="rId26"/>
    <p:sldId id="1069" r:id="rId27"/>
    <p:sldId id="1078" r:id="rId28"/>
    <p:sldId id="1071" r:id="rId29"/>
    <p:sldId id="1070" r:id="rId30"/>
    <p:sldId id="1072" r:id="rId31"/>
    <p:sldId id="1073" r:id="rId32"/>
    <p:sldId id="1074" r:id="rId33"/>
    <p:sldId id="1076" r:id="rId34"/>
    <p:sldId id="1077" r:id="rId35"/>
    <p:sldId id="285" r:id="rId36"/>
    <p:sldId id="1067" r:id="rId37"/>
    <p:sldId id="1046" r:id="rId38"/>
    <p:sldId id="287" r:id="rId39"/>
    <p:sldId id="1048" r:id="rId40"/>
    <p:sldId id="1064" r:id="rId41"/>
    <p:sldId id="1065" r:id="rId42"/>
    <p:sldId id="1091" r:id="rId43"/>
    <p:sldId id="288" r:id="rId44"/>
    <p:sldId id="1039" r:id="rId45"/>
    <p:sldId id="289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2">
          <p15:clr>
            <a:srgbClr val="A4A3A4"/>
          </p15:clr>
        </p15:guide>
        <p15:guide id="2" pos="3840">
          <p15:clr>
            <a:srgbClr val="A4A3A4"/>
          </p15:clr>
        </p15:guide>
        <p15:guide id="3" pos="428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48">
          <p15:clr>
            <a:srgbClr val="A4A3A4"/>
          </p15:clr>
        </p15:guide>
        <p15:guide id="6" orient="horz" pos="694">
          <p15:clr>
            <a:srgbClr val="A4A3A4"/>
          </p15:clr>
        </p15:guide>
        <p15:guide id="7" orient="horz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98D"/>
    <a:srgbClr val="596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2917" autoAdjust="0"/>
  </p:normalViewPr>
  <p:slideViewPr>
    <p:cSldViewPr snapToGrid="0" showGuides="1">
      <p:cViewPr varScale="1">
        <p:scale>
          <a:sx n="97" d="100"/>
          <a:sy n="97" d="100"/>
        </p:scale>
        <p:origin x="297" y="54"/>
      </p:cViewPr>
      <p:guideLst>
        <p:guide orient="horz" pos="2272"/>
        <p:guide pos="3840"/>
        <p:guide pos="428"/>
        <p:guide pos="7264"/>
        <p:guide orient="horz" pos="648"/>
        <p:guide orient="horz" pos="694"/>
        <p:guide orient="horz" pos="38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1CC78-6400-4B5C-9D65-7218616781BD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250E-D394-43D9-8472-C10F4E9541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7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7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6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9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41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1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未登录时网站显示如图，无法进行个性化更改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8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0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450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6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89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9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考虑本项目为小型工程项目，为提升运行效率采用轻便的SQLite作为后台数据库管理。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60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首先，后端从前端获取三个参数：文生图提示词 </a:t>
            </a:r>
            <a:r>
              <a:rPr lang="en-US" altLang="zh-CN" dirty="0"/>
              <a:t>`prompt` </a:t>
            </a:r>
            <a:r>
              <a:rPr lang="zh-CN" altLang="en-US" dirty="0"/>
              <a:t>、 是否需要生成高清图的参数 </a:t>
            </a:r>
            <a:r>
              <a:rPr lang="en-US" altLang="zh-CN" dirty="0"/>
              <a:t>`</a:t>
            </a:r>
            <a:r>
              <a:rPr lang="en-US" altLang="zh-CN" dirty="0" err="1"/>
              <a:t>need_highres</a:t>
            </a:r>
            <a:r>
              <a:rPr lang="en-US" altLang="zh-CN" dirty="0"/>
              <a:t>` </a:t>
            </a:r>
            <a:r>
              <a:rPr lang="zh-CN" altLang="en-US" dirty="0"/>
              <a:t>、 页面尺寸 </a:t>
            </a:r>
            <a:r>
              <a:rPr lang="en-US" altLang="zh-CN" dirty="0"/>
              <a:t>`</a:t>
            </a:r>
            <a:r>
              <a:rPr lang="en-US" altLang="zh-CN" dirty="0" err="1"/>
              <a:t>page_size</a:t>
            </a:r>
            <a:r>
              <a:rPr lang="en-US" altLang="zh-CN" dirty="0"/>
              <a:t>`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接着，对提示词 </a:t>
            </a:r>
            <a:r>
              <a:rPr lang="en-US" altLang="zh-CN" dirty="0"/>
              <a:t>`prompt` </a:t>
            </a:r>
            <a:r>
              <a:rPr lang="zh-CN" altLang="en-US" dirty="0"/>
              <a:t>进行处理。根据</a:t>
            </a:r>
            <a:r>
              <a:rPr lang="en-US" altLang="zh-CN" dirty="0"/>
              <a:t>AI</a:t>
            </a:r>
            <a:r>
              <a:rPr lang="zh-CN" altLang="en-US" dirty="0"/>
              <a:t>画图的提示词规则，在用户输入的提示词之后自动添加一系列提高绘图质量的关键词，降低产生劣质图片的概率。</a:t>
            </a:r>
          </a:p>
          <a:p>
            <a:r>
              <a:rPr lang="zh-CN" altLang="en-US" dirty="0"/>
              <a:t>然后，调用阿里云图像生产</a:t>
            </a:r>
            <a:r>
              <a:rPr lang="en-US" altLang="zh-CN" dirty="0"/>
              <a:t>API</a:t>
            </a:r>
            <a:r>
              <a:rPr lang="zh-CN" altLang="en-US" dirty="0"/>
              <a:t>。但由于阿里云的处理流程较为繁琐，需要多步请求。需要注意的是，若需要高清图像，由于阿里云的图像超分功能仍在测试中，所以耗时较长，约</a:t>
            </a:r>
            <a:r>
              <a:rPr lang="en-US" altLang="zh-CN" dirty="0"/>
              <a:t>3~5</a:t>
            </a:r>
            <a:r>
              <a:rPr lang="zh-CN" altLang="en-US" dirty="0"/>
              <a:t>分钟，而生成预设尺寸的原图仅需约</a:t>
            </a:r>
            <a:r>
              <a:rPr lang="en-US" altLang="zh-CN" dirty="0"/>
              <a:t>10</a:t>
            </a:r>
            <a:r>
              <a:rPr lang="zh-CN" altLang="en-US" dirty="0"/>
              <a:t>秒。</a:t>
            </a:r>
          </a:p>
          <a:p>
            <a:r>
              <a:rPr lang="zh-CN" altLang="en-US" dirty="0"/>
              <a:t>最后，从</a:t>
            </a:r>
            <a:r>
              <a:rPr lang="en-US" altLang="zh-CN" dirty="0" err="1"/>
              <a:t>url</a:t>
            </a:r>
            <a:r>
              <a:rPr lang="zh-CN" altLang="en-US" dirty="0"/>
              <a:t>下载图片到本地，进行缩放处理后返回路径。同时，将路径信息存入数据库，并给</a:t>
            </a:r>
            <a:r>
              <a:rPr lang="en-US" altLang="zh-CN" dirty="0"/>
              <a:t>[</a:t>
            </a:r>
            <a:r>
              <a:rPr lang="zh-CN" altLang="en-US" dirty="0"/>
              <a:t>前端</a:t>
            </a:r>
            <a:r>
              <a:rPr lang="en-US" altLang="zh-CN" dirty="0"/>
              <a:t>](#</a:t>
            </a:r>
            <a:r>
              <a:rPr lang="zh-CN" altLang="en-US" dirty="0"/>
              <a:t>壁纸切换和</a:t>
            </a:r>
            <a:r>
              <a:rPr lang="en-US" altLang="zh-CN" dirty="0"/>
              <a:t>ai</a:t>
            </a:r>
            <a:r>
              <a:rPr lang="zh-CN" altLang="en-US" dirty="0"/>
              <a:t>文生图组件</a:t>
            </a:r>
            <a:r>
              <a:rPr lang="en-US" altLang="zh-CN" dirty="0"/>
              <a:t>)</a:t>
            </a:r>
            <a:r>
              <a:rPr lang="zh-CN" altLang="en-US" dirty="0"/>
              <a:t>返回响应。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19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18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73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04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00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展示天气</a:t>
            </a:r>
            <a:r>
              <a:rPr lang="en-US" altLang="zh-CN" dirty="0"/>
              <a:t>/</a:t>
            </a:r>
            <a:r>
              <a:rPr lang="zh-CN" altLang="en-US" dirty="0"/>
              <a:t>热搜</a:t>
            </a:r>
            <a:r>
              <a:rPr lang="en-US" altLang="zh-CN" dirty="0"/>
              <a:t>/</a:t>
            </a:r>
            <a:r>
              <a:rPr lang="zh-CN" altLang="en-US" dirty="0"/>
              <a:t>疫情</a:t>
            </a:r>
            <a:r>
              <a:rPr lang="en-US" altLang="zh-CN" dirty="0"/>
              <a:t>/</a:t>
            </a:r>
            <a:r>
              <a:rPr lang="zh-CN" altLang="en-US" dirty="0"/>
              <a:t>食堂图书馆可视化</a:t>
            </a:r>
            <a:r>
              <a:rPr lang="en-US" altLang="zh-CN" dirty="0"/>
              <a:t>/</a:t>
            </a:r>
            <a:r>
              <a:rPr lang="zh-CN" altLang="en-US" dirty="0"/>
              <a:t>简洁模式</a:t>
            </a:r>
            <a:r>
              <a:rPr lang="en-US" altLang="zh-CN" dirty="0"/>
              <a:t>/</a:t>
            </a:r>
            <a:r>
              <a:rPr lang="zh-CN" altLang="en-US" dirty="0"/>
              <a:t>关于我们界面 天气页面背景会随时间和天气改变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未登录时：自定义功能均不可用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登录后：自定义网站收藏</a:t>
            </a:r>
            <a:r>
              <a:rPr lang="en-US" altLang="zh-CN" dirty="0"/>
              <a:t>/</a:t>
            </a:r>
            <a:r>
              <a:rPr lang="zh-CN" altLang="en-US" dirty="0"/>
              <a:t>倒计时</a:t>
            </a:r>
            <a:r>
              <a:rPr lang="en-US" altLang="zh-CN" dirty="0"/>
              <a:t>/</a:t>
            </a:r>
            <a:r>
              <a:rPr lang="zh-CN" altLang="en-US" dirty="0"/>
              <a:t>壁纸，并且可以保存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展示</a:t>
            </a:r>
            <a:r>
              <a:rPr lang="en-US" altLang="zh-CN" dirty="0"/>
              <a:t>admin</a:t>
            </a:r>
            <a:r>
              <a:rPr lang="zh-CN" altLang="en-US" dirty="0"/>
              <a:t>，数据库视图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6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5854" y="3046611"/>
            <a:ext cx="9720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SJTUers</a:t>
            </a:r>
            <a:endParaRPr lang="zh-CN" altLang="en-US" sz="6000" b="1" dirty="0">
              <a:solidFill>
                <a:srgbClr val="B9998D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543" y="5363775"/>
            <a:ext cx="48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B9998D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张可言 杨伟程 刘凡嘉 詹子涵 邱天 黄佳薇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52785" y="4172671"/>
            <a:ext cx="598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9998D"/>
                </a:solidFill>
                <a:cs typeface="+mn-ea"/>
                <a:sym typeface="+mn-lt"/>
              </a:rPr>
              <a:t>针对交大学生的个性化门户系统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C9D59-B334-9511-EB8D-4171B988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3492" r="21759" b="15294"/>
          <a:stretch/>
        </p:blipFill>
        <p:spPr>
          <a:xfrm>
            <a:off x="4830610" y="257954"/>
            <a:ext cx="2340504" cy="2678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5099" y="2338238"/>
            <a:ext cx="10611963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本门户系统由于是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应用，故而需要防范以下可能存在的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安全问题：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CSRF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攻击：恶意攻击者在用户不知情的情况下，使用用户的身份来进行系统操作。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SQL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注入攻击：恶意攻击者直接对网站数据库执行构造好的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SQL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语句，在无需用户权限的情况下即可实现对数据的访问、修改甚至是删除。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点击劫持攻击：恶意攻击者通过诱导用户，用户本意要访问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网站，最终却访问到了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网站。这通常为修改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iframe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&gt;`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标签导致。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1311" y="148660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非功能需求分析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7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02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290766"/>
            <a:chOff x="4968903" y="2458496"/>
            <a:chExt cx="4496110" cy="1290766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功能设计开发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12077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Functional design and development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16240" y="102809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项目架构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52B333-24EA-7B59-4413-1141D69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76" y="1785572"/>
            <a:ext cx="10368337" cy="5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95691" y="119934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开发环境依赖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C37C93-7886-7461-1BDA-E2A2BE03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41" y="2099798"/>
            <a:ext cx="9318559" cy="31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61312" y="119352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6C2B23-684B-3AA8-EF63-6B1B465F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10352" r="255" b="6128"/>
          <a:stretch/>
        </p:blipFill>
        <p:spPr>
          <a:xfrm>
            <a:off x="1400573" y="2505817"/>
            <a:ext cx="9285717" cy="43727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1E3914-16A4-61AA-7AD9-01E234920244}"/>
              </a:ext>
            </a:extLst>
          </p:cNvPr>
          <p:cNvSpPr/>
          <p:nvPr/>
        </p:nvSpPr>
        <p:spPr>
          <a:xfrm>
            <a:off x="2902449" y="3960688"/>
            <a:ext cx="5866544" cy="237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A93948-03AD-384F-204E-EC352A6F3E8D}"/>
              </a:ext>
            </a:extLst>
          </p:cNvPr>
          <p:cNvSpPr/>
          <p:nvPr/>
        </p:nvSpPr>
        <p:spPr>
          <a:xfrm>
            <a:off x="8768993" y="5013789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功能模块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7CC750-7166-3850-73BD-0830946065E6}"/>
              </a:ext>
            </a:extLst>
          </p:cNvPr>
          <p:cNvSpPr/>
          <p:nvPr/>
        </p:nvSpPr>
        <p:spPr>
          <a:xfrm>
            <a:off x="7633971" y="3175028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搜索框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C5948D-4340-2A3B-DD21-A700D4DC4D63}"/>
              </a:ext>
            </a:extLst>
          </p:cNvPr>
          <p:cNvSpPr/>
          <p:nvPr/>
        </p:nvSpPr>
        <p:spPr>
          <a:xfrm>
            <a:off x="1934966" y="4149047"/>
            <a:ext cx="72090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侧边栏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CEA353-428F-A406-3631-5E9B54251159}"/>
              </a:ext>
            </a:extLst>
          </p:cNvPr>
          <p:cNvSpPr/>
          <p:nvPr/>
        </p:nvSpPr>
        <p:spPr>
          <a:xfrm>
            <a:off x="7467600" y="6344847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每日诗词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20301" y="1862054"/>
            <a:ext cx="748916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整体架构：通过侧边栏实现功能模块切换</a:t>
            </a:r>
          </a:p>
        </p:txBody>
      </p:sp>
    </p:spTree>
    <p:extLst>
      <p:ext uri="{BB962C8B-B14F-4D97-AF65-F5344CB8AC3E}">
        <p14:creationId xmlns:p14="http://schemas.microsoft.com/office/powerpoint/2010/main" val="336454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1" y="1760517"/>
            <a:ext cx="506583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搜索框提供各种常用搜索引擎和网站的搜索服务，包括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百度、谷歌、必应、搜狗、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、知乎、有道、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CSDN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Github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种。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搜索栏由左侧引擎图标、中间的输入框和右侧的执行按钮组成。用户将鼠标悬浮在搜索引擎图标上，下方就会显示切换面板。用户在输入框输入搜索内容后，按右侧按钮或键盘上的回车键均可弹出搜索结果页面。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DAB2A-4C48-CFA9-F569-B27190BF7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 t="24694" r="27991" b="32584"/>
          <a:stretch/>
        </p:blipFill>
        <p:spPr>
          <a:xfrm>
            <a:off x="6293193" y="2407849"/>
            <a:ext cx="5455577" cy="29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94382" y="1960863"/>
            <a:ext cx="5044551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侧边栏负责内容组件的切换，同时能够在游客模式和用户模式显示不同内容，实现了网页的权限管理。移动到页面右上角的图标能够自动触发侧边栏导航，在移出之后侧边栏又会自动隐藏。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5E33B-F122-4FBE-602F-5EF9E939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6" r="91784" b="9438"/>
          <a:stretch/>
        </p:blipFill>
        <p:spPr>
          <a:xfrm>
            <a:off x="8457041" y="1028097"/>
            <a:ext cx="1001730" cy="5495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A62BB0-B53D-885E-DFD2-6CCBDD073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1" r="90898" b="39504"/>
          <a:stretch/>
        </p:blipFill>
        <p:spPr>
          <a:xfrm>
            <a:off x="6610286" y="1693506"/>
            <a:ext cx="1109608" cy="34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常用网站组件默认提供交大常用网址索引，如教务处、教学信息服务网、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、邮箱等，也提供大众常用网站，如百度、知乎、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B88717-2722-0B1A-BA3F-A5DC18305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4" t="37603" r="20154" b="18501"/>
          <a:stretch/>
        </p:blipFill>
        <p:spPr>
          <a:xfrm>
            <a:off x="1767155" y="3364786"/>
            <a:ext cx="7751852" cy="30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在登录模式下，用户可以对网站进行增加、删除、修改操作，定制个性化常用网站。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出现输入为空或网站已存在等情况会弹窗提示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F5D839-E29A-23F0-5797-D605AA7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8" y="3429000"/>
            <a:ext cx="5195925" cy="2714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CDA0A-A3B7-3139-30CA-5A4259BFFF99}"/>
              </a:ext>
            </a:extLst>
          </p:cNvPr>
          <p:cNvSpPr/>
          <p:nvPr/>
        </p:nvSpPr>
        <p:spPr>
          <a:xfrm>
            <a:off x="4015077" y="4931597"/>
            <a:ext cx="18837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新增网站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238707-AECA-D0D6-6111-0715B8462667}"/>
              </a:ext>
            </a:extLst>
          </p:cNvPr>
          <p:cNvSpPr/>
          <p:nvPr/>
        </p:nvSpPr>
        <p:spPr>
          <a:xfrm>
            <a:off x="1383179" y="5731269"/>
            <a:ext cx="30038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右键修改</a:t>
            </a:r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删除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C84530-BBF6-46ED-C584-475B2CB2C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81" t="31686" r="34270" b="29738"/>
          <a:stretch/>
        </p:blipFill>
        <p:spPr>
          <a:xfrm>
            <a:off x="6755259" y="3122483"/>
            <a:ext cx="3673012" cy="2479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CD14A-378A-2D01-F9D0-E1B816388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5" t="47957" r="36713" b="44166"/>
          <a:stretch/>
        </p:blipFill>
        <p:spPr>
          <a:xfrm>
            <a:off x="6672661" y="5731269"/>
            <a:ext cx="3904586" cy="6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资讯组件分为三个板块，分别是教务信息，交大新闻和校外热门网站，其中，校外热门网站可以由用户点击进行切换。每个板块下方将会显示最新的新闻资讯，点击标题能够直接跳转到新闻的源网站。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326956-5B29-BDAE-C451-2492E9D2A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" t="11267" r="7242" b="13718"/>
          <a:stretch/>
        </p:blipFill>
        <p:spPr>
          <a:xfrm>
            <a:off x="1648427" y="3382013"/>
            <a:ext cx="7577765" cy="3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98040" y="1543980"/>
            <a:ext cx="5635012" cy="671613"/>
            <a:chOff x="1602768" y="2943345"/>
            <a:chExt cx="5635012" cy="671613"/>
          </a:xfrm>
        </p:grpSpPr>
        <p:sp>
          <p:nvSpPr>
            <p:cNvPr id="2" name="椭圆 1"/>
            <p:cNvSpPr/>
            <p:nvPr/>
          </p:nvSpPr>
          <p:spPr>
            <a:xfrm>
              <a:off x="1602768" y="2977178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51016" y="2943345"/>
              <a:ext cx="4886764" cy="671613"/>
              <a:chOff x="3750208" y="424476"/>
              <a:chExt cx="3842123" cy="67161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750208" y="424476"/>
                <a:ext cx="1274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需求分析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4440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Requirements analysis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674437" y="2984730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040" y="2435683"/>
            <a:ext cx="5621641" cy="671613"/>
            <a:chOff x="6032903" y="2239683"/>
            <a:chExt cx="5621641" cy="671613"/>
          </a:xfrm>
        </p:grpSpPr>
        <p:sp>
          <p:nvSpPr>
            <p:cNvPr id="3" name="椭圆 2"/>
            <p:cNvSpPr/>
            <p:nvPr/>
          </p:nvSpPr>
          <p:spPr>
            <a:xfrm>
              <a:off x="6032903" y="2314706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96806" y="2239683"/>
              <a:ext cx="4857738" cy="671613"/>
              <a:chOff x="3786196" y="424476"/>
              <a:chExt cx="3819302" cy="6716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86196" y="424476"/>
                <a:ext cx="1839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功能设计开发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7976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Code management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6109544" y="2281068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98040" y="3327386"/>
            <a:ext cx="5608990" cy="671613"/>
            <a:chOff x="6151307" y="3229053"/>
            <a:chExt cx="5608990" cy="671613"/>
          </a:xfrm>
        </p:grpSpPr>
        <p:sp>
          <p:nvSpPr>
            <p:cNvPr id="4" name="椭圆 3"/>
            <p:cNvSpPr/>
            <p:nvPr/>
          </p:nvSpPr>
          <p:spPr>
            <a:xfrm>
              <a:off x="6151307" y="3278923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888045" y="3229053"/>
              <a:ext cx="4872252" cy="671613"/>
              <a:chOff x="3837985" y="424476"/>
              <a:chExt cx="3830713" cy="67161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837985" y="424476"/>
                <a:ext cx="3300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代码管理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608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Cooperation experience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215585" y="3290159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98040" y="4219089"/>
            <a:ext cx="5638545" cy="671613"/>
            <a:chOff x="6001174" y="4272528"/>
            <a:chExt cx="5638545" cy="671613"/>
          </a:xfrm>
        </p:grpSpPr>
        <p:sp>
          <p:nvSpPr>
            <p:cNvPr id="5" name="椭圆 4"/>
            <p:cNvSpPr/>
            <p:nvPr/>
          </p:nvSpPr>
          <p:spPr>
            <a:xfrm>
              <a:off x="6001174" y="4354522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752955" y="4272528"/>
              <a:ext cx="4886764" cy="671613"/>
              <a:chOff x="3731775" y="424476"/>
              <a:chExt cx="3842123" cy="67161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731775" y="424476"/>
                <a:ext cx="1556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测试与部署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7660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Test experience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047671" y="4340625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8040" y="5110793"/>
            <a:ext cx="5634008" cy="671613"/>
            <a:chOff x="5543341" y="5316592"/>
            <a:chExt cx="5634008" cy="671613"/>
          </a:xfrm>
        </p:grpSpPr>
        <p:sp>
          <p:nvSpPr>
            <p:cNvPr id="6" name="椭圆 5"/>
            <p:cNvSpPr/>
            <p:nvPr/>
          </p:nvSpPr>
          <p:spPr>
            <a:xfrm>
              <a:off x="5543341" y="5360285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5097" y="5316592"/>
              <a:ext cx="4872252" cy="671613"/>
              <a:chOff x="3719485" y="424476"/>
              <a:chExt cx="3830713" cy="67161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719485" y="424476"/>
                <a:ext cx="2087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项目</a:t>
                </a:r>
                <a:r>
                  <a:rPr lang="en-US" altLang="zh-CN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demo</a:t>
                </a:r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演示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7423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Project demo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595193" y="5350237"/>
              <a:ext cx="442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86847" y="2909395"/>
            <a:ext cx="2430156" cy="1927928"/>
            <a:chOff x="1770132" y="2663832"/>
            <a:chExt cx="2430156" cy="1927928"/>
          </a:xfrm>
        </p:grpSpPr>
        <p:sp>
          <p:nvSpPr>
            <p:cNvPr id="19" name="TextBox 18"/>
            <p:cNvSpPr txBox="1"/>
            <p:nvPr/>
          </p:nvSpPr>
          <p:spPr>
            <a:xfrm>
              <a:off x="2092290" y="3483764"/>
              <a:ext cx="17002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B999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000" b="1" dirty="0">
                <a:solidFill>
                  <a:srgbClr val="B999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4332" y="2663832"/>
              <a:ext cx="881468" cy="881468"/>
            </a:xfrm>
            <a:prstGeom prst="rect">
              <a:avLst/>
            </a:prstGeom>
          </p:spPr>
        </p:pic>
        <p:sp>
          <p:nvSpPr>
            <p:cNvPr id="29" name="TextBox 18"/>
            <p:cNvSpPr txBox="1"/>
            <p:nvPr/>
          </p:nvSpPr>
          <p:spPr>
            <a:xfrm>
              <a:off x="1770132" y="4191650"/>
              <a:ext cx="2430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B9998D"/>
                  </a:solidFill>
                  <a:ea typeface="张海山锐谐体" panose="02000000000000000000" pitchFamily="2" charset="-122"/>
                </a:rPr>
                <a:t>CONTENTS</a:t>
              </a:r>
              <a:endParaRPr lang="zh-CN" altLang="en-US" sz="2000" dirty="0">
                <a:solidFill>
                  <a:srgbClr val="B9998D"/>
                </a:solidFill>
                <a:ea typeface="张海山锐谐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在添加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事件时，用户可以为每一个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事件设置优先级等属性，在添加完成之后，能够根据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的完成与否和属性进行快速筛选。并且，用户可以随时修改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事件的完成状态以及进行删除操作。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每个用户都有自己的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数据库，增删查改都会进行数据库的同步，使得用户在登录之后所有的数据状态都和上一次登录一样。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6AA51-7EF7-DF8A-5D6F-582FE2A2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2" t="36779" r="16194" b="12434"/>
          <a:stretch/>
        </p:blipFill>
        <p:spPr>
          <a:xfrm>
            <a:off x="5833598" y="1561668"/>
            <a:ext cx="5780220" cy="2435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EC39A2-F73F-ABBD-D0CA-D26F3EDB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5" t="36704" r="16910" b="26442"/>
          <a:stretch/>
        </p:blipFill>
        <p:spPr>
          <a:xfrm>
            <a:off x="5829339" y="4299735"/>
            <a:ext cx="5974502" cy="18651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CE8E60-4339-CD71-706F-E8BC89061C1B}"/>
              </a:ext>
            </a:extLst>
          </p:cNvPr>
          <p:cNvSpPr/>
          <p:nvPr/>
        </p:nvSpPr>
        <p:spPr>
          <a:xfrm>
            <a:off x="6038933" y="5214135"/>
            <a:ext cx="5589699" cy="3572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17540" y="1767601"/>
            <a:ext cx="10887082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人流量组件会实时显示交大各图书馆和各个食堂的人流量数据，包括当前已有人数和总共的可容纳人数。并且借助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Echarts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工具实现美观的可视化效果，整体数据以柱状数据图显示。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E1984-C287-8495-0110-55C65B49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t="39356" r="8911" b="11099"/>
          <a:stretch/>
        </p:blipFill>
        <p:spPr>
          <a:xfrm>
            <a:off x="1124128" y="3313471"/>
            <a:ext cx="9984658" cy="3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52635" y="1939667"/>
            <a:ext cx="4900010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天气组件主要调用了和风天气的桌面端网站天气插件。该组件具有快速集成、样式丰富的优点，并且能够自动确定用户当前城市，支持切换全国任意城市，背景会随着当前天气状况和昼夜时间而变化。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A6A9E-39A9-9304-3948-229F9129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21" y="2536722"/>
            <a:ext cx="5106348" cy="25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18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壁纸组件提供三种切换壁纸的方式：预设炫彩壁纸、上传本地图片和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创作壁纸部分，用户可随心所欲输入中英文提示词或句子，并选择是否需要高清图片，通过阿里云图像生产技术生成符合要求的图片并设为壁纸，提供个性化、即时化、轻便化的服务。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A9495B-401F-E396-6B9F-D641EBB5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25" y="3699067"/>
            <a:ext cx="6687701" cy="3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5D7C60-B6D7-F5C1-DE77-0B00FFA88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2" y="2509488"/>
            <a:ext cx="9080090" cy="4348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1E9DD-0789-72F7-5413-F3917CB78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06" y="2458623"/>
            <a:ext cx="9186302" cy="4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简洁模式为用户隐藏了其他功能，只保留时钟、搜索框和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的小组件。其中，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的小组件会在用户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中未完成的事件选取优先级最高的一个事件展示出来，用户也可以将该事件状态改为已完成，则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小组件将会显示下一个事件，直到所有事件都完成后，显示”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congratus,you've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finished all the tasks"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的字样。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19071-DBE8-3475-BF5B-01227B4E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2" t="23083" r="30202" b="24372"/>
          <a:stretch/>
        </p:blipFill>
        <p:spPr>
          <a:xfrm>
            <a:off x="6818284" y="3836634"/>
            <a:ext cx="3820867" cy="2954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25447F-0541-C74A-E227-BF085CD12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1" t="24014" r="29557" b="25304"/>
          <a:stretch/>
        </p:blipFill>
        <p:spPr>
          <a:xfrm>
            <a:off x="6818284" y="1193529"/>
            <a:ext cx="3770671" cy="25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55099" y="1906723"/>
            <a:ext cx="9108217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爬虫获取数据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在本次项目中需要获取网络公开的资源数据：教务处通知公告、交大新闻、知乎热搜、微博热搜、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站热搜、食堂数据、图书馆数据等。首先需要通过开发者工具调取相关数据接口以发送请求，并针对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html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xml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不同格式进行内容提取。在实际提取时需针对数据格式动态选择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lxml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beautifulSoup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进行标签提取，使用正则表达式定位相应所需内容。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53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1" y="1800853"/>
            <a:ext cx="5859458" cy="43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多线程池运行设计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考虑后端采用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语言编写可能导致运行速度较慢，同时顺序访问各资源会造成大量的时间浪费，故考虑设计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python3.5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版本后出现的异步功能，使用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`async` &amp; `await`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关键字，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实现多线程池工作。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实际的运行过程是：将协程当做任务添加到事件循环的任务列表，然后事件循环检测列表中的协程是否已准备就绪，如果准备就绪则执行其内部代码。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通过协程同时进行多项任务的处理能够极大地提升后端运行的效率。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3DCA4-2009-4943-00FD-2BABB0925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9" y="2245283"/>
            <a:ext cx="5061368" cy="37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8DEA66D8-166F-378D-DD76-7239C8322CEE}"/>
              </a:ext>
            </a:extLst>
          </p:cNvPr>
          <p:cNvSpPr txBox="1"/>
          <p:nvPr/>
        </p:nvSpPr>
        <p:spPr>
          <a:xfrm>
            <a:off x="882074" y="1885321"/>
            <a:ext cx="9741681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API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调取与数据处理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由于设计的是前后端分离的项目，采用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解决前后端传参问题。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为便于前端不同组件的调用，后端需针对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`GET`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请求和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`POST`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请求编写对应的后端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，同时考虑前端对于数据内容获取的需求，需要将资讯信息和数据库信息统一整理为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格式作为前端请求的响应。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前端通过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库的函数发起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GET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POST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请求到后端的某个路径，后端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进行路由之后，选择对应的函数进行处理，最后返回一个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格式的响应。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96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664427"/>
            <a:ext cx="106119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ORM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数据库模型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BB45-6EF5-E7F5-0B07-A1ECC46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1540213"/>
            <a:ext cx="10017712" cy="5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3534"/>
              <a:chOff x="3503864" y="2079606"/>
              <a:chExt cx="1071601" cy="99353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01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127203" y="2985961"/>
            <a:ext cx="3475938" cy="1292474"/>
            <a:chOff x="5021654" y="2502944"/>
            <a:chExt cx="4040021" cy="1292474"/>
          </a:xfrm>
        </p:grpSpPr>
        <p:sp>
          <p:nvSpPr>
            <p:cNvPr id="17" name="文本框 5"/>
            <p:cNvSpPr txBox="1"/>
            <p:nvPr/>
          </p:nvSpPr>
          <p:spPr>
            <a:xfrm>
              <a:off x="5184411" y="2502944"/>
              <a:ext cx="371450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需求分析</a:t>
              </a:r>
              <a:endParaRPr lang="zh-CN" altLang="en-US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4" y="3432626"/>
              <a:ext cx="4040021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TW" sz="1600" dirty="0">
                  <a:solidFill>
                    <a:srgbClr val="B9998D"/>
                  </a:solidFill>
                  <a:latin typeface="+mn-ea"/>
                  <a:sym typeface="+mn-ea"/>
                </a:rPr>
                <a:t>Requirements Analysis</a:t>
              </a:r>
              <a:endParaRPr lang="en-US" altLang="zh-TW" sz="1600" dirty="0">
                <a:solidFill>
                  <a:srgbClr val="B9998D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473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Jaccount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登录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根据数据库设计模块中的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图可以确定，用户的唯一标识符是数据库需要保存的核心数据。在本项目中，采用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OAuth2.0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协议，调用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Jaccount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进行第三方验证。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另外，如果当前系统中登录过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等网站，可以借助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Session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机制直接完成认证，不需要输入密码，具有便捷性。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5F87-63C5-654B-32FA-582FF4B4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4" y="3372076"/>
            <a:ext cx="9448213" cy="21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334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文字生成图片组件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文生图组件主要调用了阿里云视觉智能开放平台下的图像生产技术，但为了提供更好的用户体验，后端进行了一系列处理，包括预处理提示词，尺寸调整，数据库存放等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4562B-6CE7-C61F-CDD6-E54166435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4396" r="8941" b="10472"/>
          <a:stretch/>
        </p:blipFill>
        <p:spPr>
          <a:xfrm>
            <a:off x="2707240" y="3354512"/>
            <a:ext cx="5967590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08265"/>
            <a:ext cx="9341444" cy="315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CSRF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攻击防范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中采用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django.middleware.csrf.CsrfViewMiddleware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中间件防范可能出现的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攻击，同时对业务中运行的必要请求视图添加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`@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csrf_exempt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注释以免除中间件的保护，这部分的防范在前端实现，对于业务中的必要请求通过正则表达式拦截器防范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3B0A60-BF0D-16F2-B96E-2EEBB65F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64" y="4085580"/>
            <a:ext cx="8455358" cy="2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0" y="1993918"/>
            <a:ext cx="9174227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SQL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注入防范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中不直接使用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语句进行数据库的访问，而是使用对象关系映射（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Object Relational Mapping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）针对前端发起的修改数据库内容的请求，编写相应的数据表内容查找、增加、修改、删除操作。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ORM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框架在运行时就能参照映射文件的信息，把对象持久化到数据库中，从而有效地避免了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注入攻击。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82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95595"/>
            <a:ext cx="9965724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点击劫持防范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现代浏览器尊重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头，它表明是否允许在框架或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iframe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中加载资源。如果响应包含值为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`SAMEORIGIN`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的头，那么只有当请求来自同一个网站时，浏览器才会在框架中加载资源。如果头被设置为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`DENY`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，那么无论请求是由哪个网站发出的，浏览器都会阻止资源在框架中加载。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中，使用一组可用于覆盖中间件或仅为某些视图设置头的视图装饰器。这样，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头只有在响应中还没有出现的情况下，才会被中间件或视图装饰者设置。</a:t>
            </a:r>
          </a:p>
        </p:txBody>
      </p:sp>
    </p:spTree>
    <p:extLst>
      <p:ext uri="{BB962C8B-B14F-4D97-AF65-F5344CB8AC3E}">
        <p14:creationId xmlns:p14="http://schemas.microsoft.com/office/powerpoint/2010/main" val="350563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03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代码管理</a:t>
              </a:r>
              <a:endParaRPr lang="en-US" altLang="zh-CN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Code Management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7" name="TextBox 23">
            <a:extLst>
              <a:ext uri="{FF2B5EF4-FFF2-40B4-BE49-F238E27FC236}">
                <a16:creationId xmlns:a16="http://schemas.microsoft.com/office/drawing/2014/main" id="{D9D52FFE-A84B-6080-CFB6-4002682E8402}"/>
              </a:ext>
            </a:extLst>
          </p:cNvPr>
          <p:cNvSpPr txBox="1"/>
          <p:nvPr/>
        </p:nvSpPr>
        <p:spPr>
          <a:xfrm>
            <a:off x="831633" y="1520268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代码管理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AC9CDC3-51E4-B18D-FE09-42B85E56DF79}"/>
              </a:ext>
            </a:extLst>
          </p:cNvPr>
          <p:cNvSpPr txBox="1"/>
          <p:nvPr/>
        </p:nvSpPr>
        <p:spPr>
          <a:xfrm>
            <a:off x="1024102" y="2431454"/>
            <a:ext cx="885731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作为是一个开源的分布式版本控制系统，可以有效、高速地处理从很小到非常大的项目版本管理。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支持版本库本地化，支持离线提交，相对独立不影响协同开发；同时支持快速切换分支方便合并，比较合并性能好。故而我们组使用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管理代码。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970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/>
          <p:cNvSpPr txBox="1"/>
          <p:nvPr/>
        </p:nvSpPr>
        <p:spPr>
          <a:xfrm>
            <a:off x="1065772" y="1323873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分支管理</a:t>
            </a:r>
          </a:p>
        </p:txBody>
      </p:sp>
      <p:sp>
        <p:nvSpPr>
          <p:cNvPr id="4" name="TextBox 22"/>
          <p:cNvSpPr txBox="1"/>
          <p:nvPr/>
        </p:nvSpPr>
        <p:spPr>
          <a:xfrm>
            <a:off x="5929162" y="3753311"/>
            <a:ext cx="582180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60FB1-2D92-0619-A5D9-9A723D595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" y="2399778"/>
            <a:ext cx="5514256" cy="2789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97BA9E-0F2D-E1DD-965A-D7DFD9EAE34A}"/>
              </a:ext>
            </a:extLst>
          </p:cNvPr>
          <p:cNvSpPr txBox="1"/>
          <p:nvPr/>
        </p:nvSpPr>
        <p:spPr>
          <a:xfrm>
            <a:off x="6032772" y="2048389"/>
            <a:ext cx="5614587" cy="37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本项目的各分支以组员的名字命名，还有一个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我们小组以完成某一功能的开发作为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的标准。组员开发完对应的功能之后，先上传到自己的远程仓库进行备份，如果该功能已基本完成，或者其他成员的功能需要基于该功能进行开发，则会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到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分支。各位成员将从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分支拉取最新的代码。因此，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分支是用于汇总完善功能的分支，而自己的分支则主要起备份作用。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04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测试与部署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Test and deployment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背景与目的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0ACFAB-F8D0-775D-1F1D-1253B9E694BF}"/>
              </a:ext>
            </a:extLst>
          </p:cNvPr>
          <p:cNvSpPr txBox="1"/>
          <p:nvPr/>
        </p:nvSpPr>
        <p:spPr>
          <a:xfrm>
            <a:off x="885710" y="2599988"/>
            <a:ext cx="8854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由于本项目前后端分离，前端采用vue框架进行组件化开发，后端采用django实现各应用组件化开发，各开发组件模块相对独立，故采取的测试方式为：</a:t>
            </a:r>
          </a:p>
          <a:p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在开发单个组件过程中，需要依据组件间接口需求，进行单元测试。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在完成相对独立的一个组件后，进行手动集成测试与确认测试。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在整体项目迭代完成时，进行验收测试。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7251" y="2114228"/>
            <a:ext cx="7552311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目前的国内首页情况堪忧：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常见的默认主页广告横行且不实用，例如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hao123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2345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默认的搜索引擎可以实现功能过少（仅能用于检索），并且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UI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个性化不足；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交大学生在访问交大常见网址时，往往需要通过记忆网址或加入收藏夹的形式，且查询不同交大相关资料时往往需要在不同网站寻找，这极大地浪费了无数交大学子的时间。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06" y="13569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项目背景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环境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975309-ED94-5457-33B9-1F13062CCFB9}"/>
              </a:ext>
            </a:extLst>
          </p:cNvPr>
          <p:cNvSpPr txBox="1"/>
          <p:nvPr/>
        </p:nvSpPr>
        <p:spPr>
          <a:xfrm>
            <a:off x="831633" y="2690336"/>
            <a:ext cx="9082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在前端的测试主要依赖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测试框架，它是一个由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提供支持的极速单元测试框架。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支持对象模拟（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Mocking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），可以通过插件来模拟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行为。</a:t>
            </a:r>
          </a:p>
          <a:p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在后端中的测试主要依赖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的标准模块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unittest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 它支持测试自动化、共享测试的设置和关闭代码、将测试聚合到集合中以及测试与报告框架的独立性。</a:t>
            </a:r>
          </a:p>
        </p:txBody>
      </p:sp>
    </p:spTree>
    <p:extLst>
      <p:ext uri="{BB962C8B-B14F-4D97-AF65-F5344CB8AC3E}">
        <p14:creationId xmlns:p14="http://schemas.microsoft.com/office/powerpoint/2010/main" val="3411179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43A741-F559-684D-7DC1-3FF0C4BCE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97" y="974742"/>
            <a:ext cx="8394608" cy="512202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78B4CE8-2838-965D-A40D-85FC70BE1B6D}"/>
              </a:ext>
            </a:extLst>
          </p:cNvPr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内容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A5A0E-5280-B550-1051-BAFF0E4E4A61}"/>
              </a:ext>
            </a:extLst>
          </p:cNvPr>
          <p:cNvSpPr txBox="1"/>
          <p:nvPr/>
        </p:nvSpPr>
        <p:spPr>
          <a:xfrm>
            <a:off x="3848429" y="51832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在集成测试与确认测试、系统阶段中，项目能够按照需求与设计预期运行。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225147-E261-49A0-DE40-55E25CD4E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60" y="5570408"/>
            <a:ext cx="640135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0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D3F65154-D345-1AD2-0D92-80F196B84946}"/>
              </a:ext>
            </a:extLst>
          </p:cNvPr>
          <p:cNvSpPr txBox="1"/>
          <p:nvPr/>
        </p:nvSpPr>
        <p:spPr>
          <a:xfrm>
            <a:off x="924101" y="135431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部署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3E390C-480C-1A05-E009-79FA7B420777}"/>
              </a:ext>
            </a:extLst>
          </p:cNvPr>
          <p:cNvSpPr txBox="1"/>
          <p:nvPr/>
        </p:nvSpPr>
        <p:spPr>
          <a:xfrm>
            <a:off x="924101" y="2212059"/>
            <a:ext cx="95933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进行项目部署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由于本项目为前后端分离架构，因此需要借助双容器进行部署，前后端进行数据交互时访问指定的端口即可。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镜像已经创建和上传，要使用该镜像，可以从个人仓库拉取镜像并且创建容器运行。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前端项目启动：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yarn run dev --host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后端项目启动：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manage.py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runserver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双容器部署完成后，访问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`http://localhost:5173`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，即可访问我们开发的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Web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项目。</a:t>
            </a:r>
          </a:p>
        </p:txBody>
      </p:sp>
    </p:spTree>
    <p:extLst>
      <p:ext uri="{BB962C8B-B14F-4D97-AF65-F5344CB8AC3E}">
        <p14:creationId xmlns:p14="http://schemas.microsoft.com/office/powerpoint/2010/main" val="318812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05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2684"/>
            <a:chOff x="4968903" y="2458496"/>
            <a:chExt cx="4496110" cy="1312684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项目</a:t>
              </a:r>
              <a:r>
                <a:rPr lang="en-US" altLang="zh-CN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demo</a:t>
              </a: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演示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26" name="Group 1"/>
          <p:cNvGrpSpPr/>
          <p:nvPr/>
        </p:nvGrpSpPr>
        <p:grpSpPr bwMode="auto">
          <a:xfrm>
            <a:off x="999832" y="17025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27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5214" y="308687"/>
            <a:ext cx="3661571" cy="792435"/>
            <a:chOff x="4265214" y="308687"/>
            <a:chExt cx="3661571" cy="792435"/>
          </a:xfrm>
        </p:grpSpPr>
        <p:grpSp>
          <p:nvGrpSpPr>
            <p:cNvPr id="31" name="组合 30"/>
            <p:cNvGrpSpPr/>
            <p:nvPr/>
          </p:nvGrpSpPr>
          <p:grpSpPr>
            <a:xfrm>
              <a:off x="4265214" y="308687"/>
              <a:ext cx="3661571" cy="636191"/>
              <a:chOff x="1772480" y="179583"/>
              <a:chExt cx="3661571" cy="63619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432135" y="179583"/>
                <a:ext cx="23422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项目</a:t>
                </a:r>
                <a:r>
                  <a:rPr lang="en-US" altLang="zh-CN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demo</a:t>
                </a:r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演示</a:t>
                </a:r>
              </a:p>
            </p:txBody>
          </p:sp>
          <p:sp>
            <p:nvSpPr>
              <p:cNvPr id="37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3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THE DEMO EXHIBITION</a:t>
                </a:r>
              </a:p>
            </p:txBody>
          </p:sp>
        </p:grpSp>
        <p:grpSp>
          <p:nvGrpSpPr>
            <p:cNvPr id="32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33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7" y="853058"/>
            <a:ext cx="5097022" cy="509702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675117" y="2671929"/>
            <a:ext cx="4704702" cy="1459280"/>
            <a:chOff x="4968903" y="2458496"/>
            <a:chExt cx="4496110" cy="1343462"/>
          </a:xfrm>
        </p:grpSpPr>
        <p:sp>
          <p:nvSpPr>
            <p:cNvPr id="39" name="文本框 5"/>
            <p:cNvSpPr txBox="1"/>
            <p:nvPr/>
          </p:nvSpPr>
          <p:spPr>
            <a:xfrm>
              <a:off x="4968903" y="2458496"/>
              <a:ext cx="4496110" cy="85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54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网站实操演示</a:t>
              </a:r>
            </a:p>
          </p:txBody>
        </p:sp>
        <p:sp>
          <p:nvSpPr>
            <p:cNvPr id="40" name="文本框 6"/>
            <p:cNvSpPr txBox="1"/>
            <p:nvPr/>
          </p:nvSpPr>
          <p:spPr>
            <a:xfrm>
              <a:off x="5021655" y="3432626"/>
              <a:ext cx="436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84335" y="3498291"/>
            <a:ext cx="369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感谢观看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32549" y="5165519"/>
            <a:ext cx="43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Group 5</a:t>
            </a:r>
            <a:endParaRPr lang="zh-CN" alt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18297" y="4521878"/>
            <a:ext cx="395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THANKS FOR YOUR WACTHING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22" y="2204477"/>
            <a:ext cx="1193557" cy="1193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2048880"/>
            <a:ext cx="10900823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目前已有人开发简洁、实用的门户系统，但是个性化不足仍未解决，例如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[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简约导航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；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47EF66-3517-84FD-FA82-343FCB31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6" y="2676822"/>
            <a:ext cx="8569236" cy="41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1982367"/>
            <a:ext cx="1090082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当下友校已搭建出了该校学生个性化使用的门户系统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——[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ZJUers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轻首页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，其具有域名简单、界面简约、功能齐全的特点，但其个性化仅为学校个性化。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我们希望开发一个上海交通大学学生门户系统，满足用户个性化需求，提高用户体验。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29EC4DC-DE5B-3BC8-BF11-2FA440BA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3471273"/>
            <a:ext cx="5938685" cy="34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0282" y="2262901"/>
            <a:ext cx="7739186" cy="288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个性化设置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支持用户使用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jaccount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登录，可以同步用户的个性化设置的网址等数据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支持用户自定义背景图片，可以上传自己的图片或给出关键词由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支持用户自定义快捷方式，可以添加、删除常用网站链接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282" y="145096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3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7620" y="2039370"/>
            <a:ext cx="7489165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时钟组件：实时翻页进行动态展示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搜索引擎：可以在百度、必应、谷歌等常用搜索引擎中切换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网页组件：默认提供交大常用网址索引，可进行增删改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组件：记录用户的任务清单，支持设置任务类别、优先级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资讯组件：包括教务处通知公告、交大新闻、微博、知乎、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热搜实时信息，使用异步编程实现爬虫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天气组件：包括实时天气与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日天气预告，可自定义当前城市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049" y="132876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8342" y="2047532"/>
            <a:ext cx="7468071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人流量组件：包括食堂、图书馆实时数据信息可视化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壁纸组件：用户可以在壁纸库中选择也可以上传自己的壁纸，并与用户同步；也可以使用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文字转图片，可以在设置壁纸时输入一段文字描述希望展示的壁纸内容，依据内容自动生成壁纸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每日诗词：每次刷新在网页底部更新一句诗词，体现网站人文气息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简洁模式：点击时钟组件可以自动切换简洁模式开关，简洁模式下展示优先级最高的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831" y="135060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1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4,&quot;TopMargin&quot;:0.0,&quot;BottomMargin&quot;:0.0,&quot;IntervalMargin&quot;:1.5,&quot;SettingType&quot;:&quot;System&quot;}"/>
  <p:tag name="COMMONDATA" val="eyJoZGlkIjoiNzk0OGJiNjk5M2MwMGNlNzc1NzU3OTg3YWY1MzcyMjc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4ovak5c">
      <a:majorFont>
        <a:latin typeface="Century Gothic"/>
        <a:ea typeface="方正宋刻本秀楷简体"/>
        <a:cs typeface=""/>
      </a:majorFont>
      <a:minorFont>
        <a:latin typeface="Century Gothic"/>
        <a:ea typeface="方正宋刻本秀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16821" b="-16721"/>
          </a:stretch>
        </a:blipFill>
        <a:ln>
          <a:noFill/>
        </a:ln>
        <a:effectLst/>
      </a:spPr>
      <a:bodyPr rtlCol="0" anchor="ctr"/>
      <a:lstStyle>
        <a:defPPr algn="ctr">
          <a:defRPr lang="en-US" sz="9600" b="1" dirty="0">
            <a:solidFill>
              <a:srgbClr val="FFA600">
                <a:alpha val="40000"/>
              </a:srgbClr>
            </a:solidFill>
            <a:latin typeface="Arial Nova" panose="020B05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6150</TotalTime>
  <Words>3169</Words>
  <Application>Microsoft Office PowerPoint</Application>
  <PresentationFormat>宽屏</PresentationFormat>
  <Paragraphs>319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等线</vt:lpstr>
      <vt:lpstr>方正宋刻本秀楷简体</vt:lpstr>
      <vt:lpstr>仿宋</vt:lpstr>
      <vt:lpstr>思源黑体 CN Heavy</vt:lpstr>
      <vt:lpstr>微软雅黑</vt:lpstr>
      <vt:lpstr>幼圆</vt:lpstr>
      <vt:lpstr>Arial</vt:lpstr>
      <vt:lpstr>Arial Nova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子涵 詹</cp:lastModifiedBy>
  <cp:revision>55</cp:revision>
  <dcterms:created xsi:type="dcterms:W3CDTF">2020-01-03T14:51:00Z</dcterms:created>
  <dcterms:modified xsi:type="dcterms:W3CDTF">2023-05-28T11:02:20Z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0237CBB20496498AA1534B1B5EF039DB</vt:lpwstr>
  </property>
</Properties>
</file>